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2"/>
  </p:notesMasterIdLst>
  <p:sldIdLst>
    <p:sldId id="359" r:id="rId3"/>
    <p:sldId id="360" r:id="rId4"/>
    <p:sldId id="362" r:id="rId5"/>
    <p:sldId id="441" r:id="rId6"/>
    <p:sldId id="361" r:id="rId7"/>
    <p:sldId id="395" r:id="rId8"/>
    <p:sldId id="426" r:id="rId9"/>
    <p:sldId id="427" r:id="rId10"/>
    <p:sldId id="428" r:id="rId11"/>
    <p:sldId id="430" r:id="rId12"/>
    <p:sldId id="443" r:id="rId13"/>
    <p:sldId id="442" r:id="rId14"/>
    <p:sldId id="440" r:id="rId15"/>
    <p:sldId id="433" r:id="rId16"/>
    <p:sldId id="397" r:id="rId17"/>
    <p:sldId id="434" r:id="rId18"/>
    <p:sldId id="439" r:id="rId19"/>
    <p:sldId id="400" r:id="rId20"/>
    <p:sldId id="401" r:id="rId21"/>
    <p:sldId id="436" r:id="rId22"/>
    <p:sldId id="402" r:id="rId23"/>
    <p:sldId id="403" r:id="rId24"/>
    <p:sldId id="437" r:id="rId25"/>
    <p:sldId id="405" r:id="rId26"/>
    <p:sldId id="406" r:id="rId27"/>
    <p:sldId id="438" r:id="rId28"/>
    <p:sldId id="408" r:id="rId29"/>
    <p:sldId id="416" r:id="rId30"/>
    <p:sldId id="415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84321" autoAdjust="0"/>
  </p:normalViewPr>
  <p:slideViewPr>
    <p:cSldViewPr snapToGrid="0" snapToObjects="1">
      <p:cViewPr varScale="1">
        <p:scale>
          <a:sx n="80" d="100"/>
          <a:sy n="80" d="100"/>
        </p:scale>
        <p:origin x="172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2023/24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cm.org/publications/proceedings-template" TargetMode="External"/><Relationship Id="rId5" Type="http://schemas.openxmlformats.org/officeDocument/2006/relationships/hyperlink" Target="http://dl.acm.org/ccs.cfm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3-24_winter/lde/SeminarTopics.pdf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3-24_winter/lde/lde_winter2023-24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503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16, 2023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 work</a:t>
            </a:r>
          </a:p>
          <a:p>
            <a:r>
              <a:rPr lang="en-US" dirty="0"/>
              <a:t>Summary Paper</a:t>
            </a:r>
            <a:r>
              <a:rPr lang="en-US" b="0" dirty="0"/>
              <a:t> (in English)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to provide some context</a:t>
            </a:r>
          </a:p>
          <a:p>
            <a:pPr lvl="1"/>
            <a:r>
              <a:rPr lang="en-US" dirty="0"/>
              <a:t>Write summary paper (</a:t>
            </a:r>
            <a:r>
              <a:rPr lang="en-US" b="1" dirty="0">
                <a:solidFill>
                  <a:schemeClr val="accent1"/>
                </a:solidFill>
              </a:rPr>
              <a:t>6 pages</a:t>
            </a:r>
            <a:r>
              <a:rPr lang="en-US" dirty="0"/>
              <a:t>, excl. references)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topic is conveyed</a:t>
            </a:r>
          </a:p>
          <a:p>
            <a:pPr lvl="1"/>
            <a:r>
              <a:rPr lang="en-US" dirty="0"/>
              <a:t>LaTeX with given template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/>
              <a:t>Academic Honesty / No Plagiarism</a:t>
            </a:r>
            <a:br>
              <a:rPr lang="en-US" dirty="0"/>
            </a:br>
            <a:r>
              <a:rPr lang="en-US" b="0" dirty="0"/>
              <a:t>(incl LLMs like ChatGPT)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99B42-8AFD-EA43-C896-965600F3D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0F23B8-7DCF-0680-7923-071F8D5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49" y="1268963"/>
            <a:ext cx="3503302" cy="45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8EDEF3-6D55-F676-E5E7-5324ECBC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43" y="3816441"/>
            <a:ext cx="3503303" cy="28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CBB85D-7D9B-4888-BDF2-6DA8C65AF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3"/>
          <a:stretch/>
        </p:blipFill>
        <p:spPr>
          <a:xfrm>
            <a:off x="481267" y="3429000"/>
            <a:ext cx="3218890" cy="1264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6749BB-99A1-4935-6BAC-1B41D819F21E}"/>
              </a:ext>
            </a:extLst>
          </p:cNvPr>
          <p:cNvSpPr txBox="1"/>
          <p:nvPr/>
        </p:nvSpPr>
        <p:spPr>
          <a:xfrm>
            <a:off x="4307306" y="662698"/>
            <a:ext cx="357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ACM </a:t>
            </a:r>
            <a:r>
              <a:rPr lang="en-US" sz="1600" b="1" dirty="0" err="1">
                <a:solidFill>
                  <a:srgbClr val="000000"/>
                </a:solidFill>
              </a:rPr>
              <a:t>acmart</a:t>
            </a:r>
            <a:r>
              <a:rPr lang="en-US" sz="1600" b="1" dirty="0">
                <a:solidFill>
                  <a:srgbClr val="000000"/>
                </a:solidFill>
              </a:rPr>
              <a:t> template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document class </a:t>
            </a:r>
            <a:r>
              <a:rPr lang="en-US" sz="1600" b="1" dirty="0" err="1">
                <a:solidFill>
                  <a:srgbClr val="000000"/>
                </a:solidFill>
              </a:rPr>
              <a:t>sigconf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(double-column)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C9416D5-8C86-6175-3A0A-C71DA6086539}"/>
              </a:ext>
            </a:extLst>
          </p:cNvPr>
          <p:cNvCxnSpPr>
            <a:cxnSpLocks/>
          </p:cNvCxnSpPr>
          <p:nvPr/>
        </p:nvCxnSpPr>
        <p:spPr>
          <a:xfrm flipH="1">
            <a:off x="3763091" y="4573395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36A091-C6A9-6B4D-16B7-843FCCDEACE1}"/>
              </a:ext>
            </a:extLst>
          </p:cNvPr>
          <p:cNvCxnSpPr/>
          <p:nvPr/>
        </p:nvCxnSpPr>
        <p:spPr>
          <a:xfrm>
            <a:off x="4586288" y="4460491"/>
            <a:ext cx="0" cy="225809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01D3BFA-1B1C-FF97-CD5B-B8600C9A9BA7}"/>
              </a:ext>
            </a:extLst>
          </p:cNvPr>
          <p:cNvSpPr txBox="1"/>
          <p:nvPr/>
        </p:nvSpPr>
        <p:spPr>
          <a:xfrm>
            <a:off x="387874" y="2452454"/>
            <a:ext cx="3405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CCS concepts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(ACM Computing Classification System)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Select concepts at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http://dl.acm.org/ccs.cfm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and insert generated code: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290F6D-4776-3B81-90B4-859AB8AACFD6}"/>
              </a:ext>
            </a:extLst>
          </p:cNvPr>
          <p:cNvCxnSpPr>
            <a:cxnSpLocks/>
          </p:cNvCxnSpPr>
          <p:nvPr/>
        </p:nvCxnSpPr>
        <p:spPr>
          <a:xfrm flipH="1">
            <a:off x="3763091" y="5179661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027B4C4-E497-1396-6CBF-325D63EE1A7E}"/>
              </a:ext>
            </a:extLst>
          </p:cNvPr>
          <p:cNvCxnSpPr>
            <a:cxnSpLocks/>
          </p:cNvCxnSpPr>
          <p:nvPr/>
        </p:nvCxnSpPr>
        <p:spPr>
          <a:xfrm>
            <a:off x="4586288" y="4803391"/>
            <a:ext cx="0" cy="516322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F81C186-45D6-7BC3-861C-F55AAF15A356}"/>
              </a:ext>
            </a:extLst>
          </p:cNvPr>
          <p:cNvSpPr txBox="1"/>
          <p:nvPr/>
        </p:nvSpPr>
        <p:spPr>
          <a:xfrm>
            <a:off x="586903" y="5024371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Copyright notice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76B0A0-39C2-9E5D-4B1D-EF82CAFEA770}"/>
              </a:ext>
            </a:extLst>
          </p:cNvPr>
          <p:cNvCxnSpPr>
            <a:cxnSpLocks/>
          </p:cNvCxnSpPr>
          <p:nvPr/>
        </p:nvCxnSpPr>
        <p:spPr>
          <a:xfrm>
            <a:off x="7596903" y="4032660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C2832E8-83E5-1116-8ADA-550172C601ED}"/>
              </a:ext>
            </a:extLst>
          </p:cNvPr>
          <p:cNvCxnSpPr>
            <a:cxnSpLocks/>
          </p:cNvCxnSpPr>
          <p:nvPr/>
        </p:nvCxnSpPr>
        <p:spPr>
          <a:xfrm>
            <a:off x="7596903" y="3944554"/>
            <a:ext cx="0" cy="1638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FB9ABF0-C79D-76CF-981B-DEDA6493D0D7}"/>
              </a:ext>
            </a:extLst>
          </p:cNvPr>
          <p:cNvCxnSpPr>
            <a:cxnSpLocks/>
          </p:cNvCxnSpPr>
          <p:nvPr/>
        </p:nvCxnSpPr>
        <p:spPr>
          <a:xfrm>
            <a:off x="7596903" y="4395842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4E4027B-1539-9B68-5B95-A1FFEB7F5B8B}"/>
              </a:ext>
            </a:extLst>
          </p:cNvPr>
          <p:cNvCxnSpPr>
            <a:cxnSpLocks/>
          </p:cNvCxnSpPr>
          <p:nvPr/>
        </p:nvCxnSpPr>
        <p:spPr>
          <a:xfrm>
            <a:off x="7596903" y="4154104"/>
            <a:ext cx="0" cy="3543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DE2EFB2-7659-9795-D91A-A600142161A9}"/>
              </a:ext>
            </a:extLst>
          </p:cNvPr>
          <p:cNvSpPr txBox="1"/>
          <p:nvPr/>
        </p:nvSpPr>
        <p:spPr>
          <a:xfrm>
            <a:off x="8401884" y="3282376"/>
            <a:ext cx="2304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Keywords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Specify meaningful keywords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3DC7F4-1C04-E71A-D353-0B1429F582E3}"/>
              </a:ext>
            </a:extLst>
          </p:cNvPr>
          <p:cNvSpPr txBox="1"/>
          <p:nvPr/>
        </p:nvSpPr>
        <p:spPr>
          <a:xfrm>
            <a:off x="8401884" y="4246890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ACM reference format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6A591EB-6FAB-406C-FF46-ED11D49E5871}"/>
              </a:ext>
            </a:extLst>
          </p:cNvPr>
          <p:cNvCxnSpPr>
            <a:cxnSpLocks/>
          </p:cNvCxnSpPr>
          <p:nvPr/>
        </p:nvCxnSpPr>
        <p:spPr>
          <a:xfrm>
            <a:off x="7596903" y="3124928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3A27FF-47BF-2C14-D420-3DE86EBA1931}"/>
              </a:ext>
            </a:extLst>
          </p:cNvPr>
          <p:cNvCxnSpPr>
            <a:cxnSpLocks/>
          </p:cNvCxnSpPr>
          <p:nvPr/>
        </p:nvCxnSpPr>
        <p:spPr>
          <a:xfrm>
            <a:off x="7596903" y="3067050"/>
            <a:ext cx="0" cy="728980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61C956-2BA9-CE65-8F1E-21A0E1C373F8}"/>
              </a:ext>
            </a:extLst>
          </p:cNvPr>
          <p:cNvSpPr txBox="1"/>
          <p:nvPr/>
        </p:nvSpPr>
        <p:spPr>
          <a:xfrm>
            <a:off x="8401884" y="2759156"/>
            <a:ext cx="31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Teaser image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Not required (especially no photograph)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7724527-6588-687E-01CD-E64E8DD7EE2C}"/>
              </a:ext>
            </a:extLst>
          </p:cNvPr>
          <p:cNvSpPr txBox="1"/>
          <p:nvPr/>
        </p:nvSpPr>
        <p:spPr>
          <a:xfrm>
            <a:off x="8401884" y="1413349"/>
            <a:ext cx="2882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hlinkClick r:id="rId6"/>
              </a:rPr>
              <a:t>https://www.acm.org/publications/</a:t>
            </a:r>
            <a:br>
              <a:rPr lang="en-US" sz="1400" b="1" dirty="0">
                <a:solidFill>
                  <a:srgbClr val="000000"/>
                </a:solidFill>
                <a:hlinkClick r:id="rId6"/>
              </a:rPr>
            </a:br>
            <a:r>
              <a:rPr lang="en-US" sz="1400" b="1" dirty="0">
                <a:solidFill>
                  <a:srgbClr val="000000"/>
                </a:solidFill>
                <a:hlinkClick r:id="rId6"/>
              </a:rPr>
              <a:t>proceedings-template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7" grpId="0"/>
      <p:bldP spid="28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06 – Dec 04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05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08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19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Missing deadlines/exam without de-registration</a:t>
            </a:r>
          </a:p>
          <a:p>
            <a:pPr lvl="1"/>
            <a:r>
              <a:rPr lang="en-US" dirty="0"/>
              <a:t>Zero points in the respective exam part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64219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53669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53669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43118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49226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90592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31957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49226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276473" y="3901839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276472" y="431355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273564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276472" y="513282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36877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36877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3578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2024: Paper Submission Round 2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April 15,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Paper submission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May 26 - 28,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Author feedback phase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June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Notification of accept/reject/review again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July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Revised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August 23,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Final notification of accept/reject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tba,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Camera ready due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1603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065293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160305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065293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3695961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B588D0-067E-7940-14D4-19AE2351CB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Problem-Oriented Research</a:t>
            </a:r>
          </a:p>
          <a:p>
            <a:pPr lvl="1"/>
            <a:r>
              <a:rPr lang="en-US" dirty="0"/>
              <a:t>Focus on problem/observation first, not your solution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early ideas</a:t>
            </a:r>
            <a:r>
              <a:rPr lang="en-US" dirty="0"/>
              <a:t> with collaborators and friends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Develop your taste for good research topics </a:t>
            </a:r>
          </a:p>
          <a:p>
            <a:pPr lvl="1"/>
            <a:r>
              <a:rPr lang="en-US" dirty="0"/>
              <a:t>Topic selection needs time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pipeline model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Iterative ML algorithms + memory-bandwidth-bound operations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crucial to fit data in memory  automatic lossless compression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Sub-problems:</a:t>
            </a:r>
            <a:r>
              <a:rPr lang="en-US" dirty="0"/>
              <a:t> #rows&gt;&gt;#cols, column correlation, column characteristics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column-wise compression w/ heterogeneous encoding formats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860B8-F094-6721-9EC4-66B08169C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Ideas and Topic Selection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04C23-052A-96F9-F444-A71DC0FFEFB2}"/>
              </a:ext>
            </a:extLst>
          </p:cNvPr>
          <p:cNvGrpSpPr/>
          <p:nvPr/>
        </p:nvGrpSpPr>
        <p:grpSpPr>
          <a:xfrm>
            <a:off x="6743374" y="1334886"/>
            <a:ext cx="2317404" cy="1816557"/>
            <a:chOff x="6664471" y="1334886"/>
            <a:chExt cx="2317404" cy="181655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3EE8CB-2656-6F95-A5A2-E7E66493BF95}"/>
                </a:ext>
              </a:extLst>
            </p:cNvPr>
            <p:cNvCxnSpPr/>
            <p:nvPr/>
          </p:nvCxnSpPr>
          <p:spPr>
            <a:xfrm>
              <a:off x="7140103" y="2694559"/>
              <a:ext cx="1738941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7">
              <a:extLst>
                <a:ext uri="{FF2B5EF4-FFF2-40B4-BE49-F238E27FC236}">
                  <a16:creationId xmlns:a16="http://schemas.microsoft.com/office/drawing/2014/main" id="{DBA907FD-C78F-409C-D9ED-543B60E6C05A}"/>
                </a:ext>
              </a:extLst>
            </p:cNvPr>
            <p:cNvCxnSpPr/>
            <p:nvPr/>
          </p:nvCxnSpPr>
          <p:spPr>
            <a:xfrm flipH="1" flipV="1">
              <a:off x="7140103" y="1663431"/>
              <a:ext cx="1" cy="103112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18C6CF2A-1830-8E67-BF0A-9A68137748A2}"/>
                </a:ext>
              </a:extLst>
            </p:cNvPr>
            <p:cNvSpPr txBox="1"/>
            <p:nvPr/>
          </p:nvSpPr>
          <p:spPr>
            <a:xfrm>
              <a:off x="7402750" y="2782111"/>
              <a:ext cx="122568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5ECB5AE3-293C-E373-0F69-8715B8734CBE}"/>
                </a:ext>
              </a:extLst>
            </p:cNvPr>
            <p:cNvSpPr txBox="1"/>
            <p:nvPr/>
          </p:nvSpPr>
          <p:spPr>
            <a:xfrm>
              <a:off x="6664471" y="1334886"/>
              <a:ext cx="95126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Progress</a:t>
              </a: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0C218E4-33D6-CB0A-27E2-0CBCAB9E64C2}"/>
                </a:ext>
              </a:extLst>
            </p:cNvPr>
            <p:cNvSpPr/>
            <p:nvPr/>
          </p:nvSpPr>
          <p:spPr>
            <a:xfrm>
              <a:off x="7140103" y="1945533"/>
              <a:ext cx="593387" cy="747307"/>
            </a:xfrm>
            <a:custGeom>
              <a:avLst/>
              <a:gdLst>
                <a:gd name="connsiteX0" fmla="*/ 0 w 593387"/>
                <a:gd name="connsiteY0" fmla="*/ 739302 h 747307"/>
                <a:gd name="connsiteX1" fmla="*/ 428017 w 593387"/>
                <a:gd name="connsiteY1" fmla="*/ 642025 h 747307"/>
                <a:gd name="connsiteX2" fmla="*/ 593387 w 593387"/>
                <a:gd name="connsiteY2" fmla="*/ 0 h 7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387" h="747307">
                  <a:moveTo>
                    <a:pt x="0" y="739302"/>
                  </a:moveTo>
                  <a:cubicBezTo>
                    <a:pt x="164559" y="752272"/>
                    <a:pt x="329119" y="765242"/>
                    <a:pt x="428017" y="642025"/>
                  </a:cubicBezTo>
                  <a:cubicBezTo>
                    <a:pt x="526915" y="518808"/>
                    <a:pt x="492868" y="128081"/>
                    <a:pt x="593387" y="0"/>
                  </a:cubicBezTo>
                </a:path>
              </a:pathLst>
            </a:cu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2AC7319-7D09-4053-3BB8-697D2107AF69}"/>
                </a:ext>
              </a:extLst>
            </p:cNvPr>
            <p:cNvSpPr/>
            <p:nvPr/>
          </p:nvSpPr>
          <p:spPr>
            <a:xfrm>
              <a:off x="7140103" y="1750979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D734C41-7EC6-D013-0CF5-BD64DE9446EF}"/>
                </a:ext>
              </a:extLst>
            </p:cNvPr>
            <p:cNvSpPr/>
            <p:nvPr/>
          </p:nvSpPr>
          <p:spPr>
            <a:xfrm>
              <a:off x="7467602" y="1757464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9759B29-405B-667B-3C1A-A9CD5E818FDB}"/>
                </a:ext>
              </a:extLst>
            </p:cNvPr>
            <p:cNvSpPr/>
            <p:nvPr/>
          </p:nvSpPr>
          <p:spPr>
            <a:xfrm>
              <a:off x="7834011" y="1763948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6984AE-2876-E2E8-9E63-9716BA002E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Worst Mistake: </a:t>
            </a:r>
            <a:r>
              <a:rPr lang="en-US" dirty="0">
                <a:solidFill>
                  <a:schemeClr val="accent1"/>
                </a:solidFill>
              </a:rPr>
              <a:t>Schrödinger's Results</a:t>
            </a:r>
          </a:p>
          <a:p>
            <a:pPr lvl="1"/>
            <a:r>
              <a:rPr lang="en-US" dirty="0"/>
              <a:t>Postpone implementation and experiments till last before the deadline</a:t>
            </a:r>
          </a:p>
          <a:p>
            <a:pPr lvl="1"/>
            <a:r>
              <a:rPr lang="en-US" dirty="0"/>
              <a:t>No feedback, no reaction time (experiments require many iterations)</a:t>
            </a:r>
          </a:p>
          <a:p>
            <a:pPr lvl="1"/>
            <a:r>
              <a:rPr lang="en-US" b="1" dirty="0"/>
              <a:t>Karl Popper: </a:t>
            </a:r>
            <a:r>
              <a:rPr lang="en-US" dirty="0"/>
              <a:t>falsifiability of scientific results</a:t>
            </a:r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Continuous Experiments</a:t>
            </a:r>
          </a:p>
          <a:p>
            <a:pPr lvl="1"/>
            <a:r>
              <a:rPr lang="en-US" dirty="0"/>
              <a:t>Run experiments during survey / prototype building</a:t>
            </a:r>
          </a:p>
          <a:p>
            <a:pPr lvl="1"/>
            <a:r>
              <a:rPr lang="en-US" dirty="0"/>
              <a:t>Systematic experiments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observations and ideas for improvements</a:t>
            </a:r>
            <a:endParaRPr lang="en-US" dirty="0"/>
          </a:p>
          <a:p>
            <a:pPr lvl="1"/>
            <a:r>
              <a:rPr lang="en-US" dirty="0"/>
              <a:t>Don’t be afraid of </a:t>
            </a:r>
            <a:r>
              <a:rPr lang="en-US" dirty="0" err="1"/>
              <a:t>throwíng</a:t>
            </a:r>
            <a:r>
              <a:rPr lang="en-US" dirty="0"/>
              <a:t> away prototypes that don’t work</a:t>
            </a:r>
            <a:endParaRPr lang="en-US" sz="1200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dirty="0"/>
              <a:t>Data characteristics inspired overall design of encoding schemes</a:t>
            </a:r>
          </a:p>
          <a:p>
            <a:pPr lvl="1"/>
            <a:r>
              <a:rPr lang="en-US" dirty="0"/>
              <a:t>Initially slow compression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dedicated sampling schemes and estimators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Initially slow compressed operations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cache-conscious operations,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selected operations with better asymptotic behavior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F3A05C-68BD-842B-F1FA-D4062D06D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Prototypes and Experiments</a:t>
            </a:r>
          </a:p>
        </p:txBody>
      </p:sp>
    </p:spTree>
    <p:extLst>
      <p:ext uri="{BB962C8B-B14F-4D97-AF65-F5344CB8AC3E}">
        <p14:creationId xmlns:p14="http://schemas.microsoft.com/office/powerpoint/2010/main" val="31183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TEL 811 (~20 seats)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>
                <a:solidFill>
                  <a:schemeClr val="tx1"/>
                </a:solidFill>
              </a:rPr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r>
              <a:rPr lang="en-US" sz="1600" dirty="0" err="1">
                <a:latin typeface="Consolas" panose="020B0609020204030204" pitchFamily="49" charset="0"/>
              </a:rPr>
              <a:t>abbrv</a:t>
            </a: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Example Compressed Linear Algebra</a:t>
            </a:r>
          </a:p>
          <a:p>
            <a:pPr lvl="1"/>
            <a:r>
              <a:rPr lang="en-US" dirty="0"/>
              <a:t>SIGMOD Reviewer 2 (REJECT)</a:t>
            </a:r>
          </a:p>
          <a:p>
            <a:pPr lvl="2"/>
            <a:r>
              <a:rPr lang="en-US" dirty="0"/>
              <a:t>“The rewriting for q=</a:t>
            </a:r>
            <a:r>
              <a:rPr lang="en-US" dirty="0" err="1"/>
              <a:t>Xv</a:t>
            </a:r>
            <a:r>
              <a:rPr lang="en-US" dirty="0"/>
              <a:t> seems wrong: To compute q, one takes</a:t>
            </a:r>
            <a:br>
              <a:rPr lang="en-US" dirty="0"/>
            </a:br>
            <a:r>
              <a:rPr lang="en-US" dirty="0"/>
              <a:t>each row of the matrix X and multiplies it with the vector v.”</a:t>
            </a:r>
          </a:p>
          <a:p>
            <a:pPr lvl="1"/>
            <a:r>
              <a:rPr lang="en-US" dirty="0"/>
              <a:t>PVLDB Reviewer 3 (WEAK ACCEPT)</a:t>
            </a:r>
          </a:p>
          <a:p>
            <a:pPr lvl="2"/>
            <a:r>
              <a:rPr lang="en-US" dirty="0"/>
              <a:t>“I </a:t>
            </a:r>
            <a:r>
              <a:rPr lang="en-US" dirty="0" err="1"/>
              <a:t>kinda</a:t>
            </a:r>
            <a:r>
              <a:rPr lang="en-US" dirty="0"/>
              <a:t> disagree with the broad definition of declarative ML […].”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 / 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  <p:sp>
        <p:nvSpPr>
          <p:cNvPr id="8" name="Right Arrow 11">
            <a:extLst>
              <a:ext uri="{FF2B5EF4-FFF2-40B4-BE49-F238E27FC236}">
                <a16:creationId xmlns:a16="http://schemas.microsoft.com/office/drawing/2014/main" id="{DC14C38D-B8AA-89CE-8D98-55932C03BF69}"/>
              </a:ext>
            </a:extLst>
          </p:cNvPr>
          <p:cNvSpPr/>
          <p:nvPr/>
        </p:nvSpPr>
        <p:spPr>
          <a:xfrm>
            <a:off x="8013625" y="41599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F69D222-A62A-0216-0BE3-F9809675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37" y="4020022"/>
            <a:ext cx="444374" cy="5716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A373CC61-CDE3-930F-B06D-908E5D624EE7}"/>
              </a:ext>
            </a:extLst>
          </p:cNvPr>
          <p:cNvSpPr txBox="1"/>
          <p:nvPr/>
        </p:nvSpPr>
        <p:spPr>
          <a:xfrm>
            <a:off x="8223083" y="3982687"/>
            <a:ext cx="27115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Declarative Machine Learning - A Classification of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Basic Properties and Types.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.]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CFB8861B-D82B-EC21-3A86-77939153C4A3}"/>
              </a:ext>
            </a:extLst>
          </p:cNvPr>
          <p:cNvSpPr/>
          <p:nvPr/>
        </p:nvSpPr>
        <p:spPr>
          <a:xfrm>
            <a:off x="8013625" y="339582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BCAAE6-5737-2979-1FF0-A56344202030}"/>
              </a:ext>
            </a:extLst>
          </p:cNvPr>
          <p:cNvGrpSpPr/>
          <p:nvPr/>
        </p:nvGrpSpPr>
        <p:grpSpPr>
          <a:xfrm>
            <a:off x="8757983" y="2588723"/>
            <a:ext cx="2176686" cy="1162469"/>
            <a:chOff x="8705077" y="3047182"/>
            <a:chExt cx="2176686" cy="1162469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79D96FB-3B63-B68C-A8B1-715FD0B3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805" y="3054073"/>
              <a:ext cx="2166958" cy="1155578"/>
            </a:xfrm>
            <a:prstGeom prst="rect">
              <a:avLst/>
            </a:prstGeom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F8CD0819-FB46-BD12-9193-87801F3D032B}"/>
                </a:ext>
              </a:extLst>
            </p:cNvPr>
            <p:cNvSpPr/>
            <p:nvPr/>
          </p:nvSpPr>
          <p:spPr>
            <a:xfrm>
              <a:off x="8705077" y="3054073"/>
              <a:ext cx="1031132" cy="4585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FFEAEE44-932F-40F4-5FFA-534F0296F957}"/>
                </a:ext>
              </a:extLst>
            </p:cNvPr>
            <p:cNvSpPr/>
            <p:nvPr/>
          </p:nvSpPr>
          <p:spPr>
            <a:xfrm>
              <a:off x="9801063" y="3047182"/>
              <a:ext cx="1031132" cy="5090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3AE2D4-28A1-7D61-6050-AC3EBF9F1FAE}"/>
              </a:ext>
            </a:extLst>
          </p:cNvPr>
          <p:cNvSpPr txBox="1"/>
          <p:nvPr/>
        </p:nvSpPr>
        <p:spPr>
          <a:xfrm>
            <a:off x="555867" y="3545963"/>
            <a:ext cx="851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https://pdamme.github.io/teaching/2023-24_winter/lde/SeminarTopics.pdf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 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[Oct 23]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[Oct 30]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0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#41094: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13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6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12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180910" y="876718"/>
            <a:ext cx="183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20+5 places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241477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472C42-050B-AF9A-3156-167C3C9827A4}"/>
              </a:ext>
            </a:extLst>
          </p:cNvPr>
          <p:cNvGrpSpPr/>
          <p:nvPr/>
        </p:nvGrpSpPr>
        <p:grpSpPr>
          <a:xfrm>
            <a:off x="6592020" y="4169992"/>
            <a:ext cx="3732388" cy="719607"/>
            <a:chOff x="6592019" y="4116628"/>
            <a:chExt cx="4643057" cy="895184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8AC1D49-FBDC-D8F1-29CB-72CAE7E8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092" y="4116628"/>
              <a:ext cx="671267" cy="895184"/>
            </a:xfrm>
            <a:prstGeom prst="rect">
              <a:avLst/>
            </a:prstGeom>
            <a:effectLst/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768" y="4116904"/>
              <a:ext cx="894633" cy="894633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57"/>
            <a:stretch/>
          </p:blipFill>
          <p:spPr>
            <a:xfrm>
              <a:off x="9857810" y="4116904"/>
              <a:ext cx="660912" cy="894633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019" y="4116904"/>
              <a:ext cx="643622" cy="894633"/>
            </a:xfrm>
            <a:prstGeom prst="rect">
              <a:avLst/>
            </a:prstGeom>
            <a:effectLst/>
          </p:spPr>
        </p:pic>
        <p:pic>
          <p:nvPicPr>
            <p:cNvPr id="2" name="Picture 20">
              <a:extLst>
                <a:ext uri="{FF2B5EF4-FFF2-40B4-BE49-F238E27FC236}">
                  <a16:creationId xmlns:a16="http://schemas.microsoft.com/office/drawing/2014/main" id="{B550F8D8-E19A-F3E8-8FF2-CA17BA59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9132" y="4116904"/>
              <a:ext cx="675944" cy="894632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50" y="4116904"/>
              <a:ext cx="894633" cy="8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solidFill>
                  <a:srgbClr val="000000"/>
                </a:solidFill>
                <a:hlinkClick r:id="rId3"/>
              </a:rPr>
              <a:t>https://pdamme.github.io/teaching/2023-24_winter/lde/lde_winter2023-24.html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https://isis.tu-berlin.de/course/view.php?id=35039</a:t>
            </a:r>
            <a:endParaRPr lang="en-US" dirty="0"/>
          </a:p>
          <a:p>
            <a:pPr lvl="1"/>
            <a:r>
              <a:rPr lang="en-US" dirty="0"/>
              <a:t>Announcements, discussion forum, polls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Oct 16: Structure of Scientific Papers</a:t>
            </a:r>
          </a:p>
          <a:p>
            <a:pPr lvl="1"/>
            <a:r>
              <a:rPr lang="en-US" dirty="0"/>
              <a:t>Oct 23: Scientific Reading and Writing</a:t>
            </a:r>
          </a:p>
          <a:p>
            <a:pPr lvl="1"/>
            <a:r>
              <a:rPr lang="en-US" dirty="0"/>
              <a:t>Oct 30: Experiments, Reproducibility,</a:t>
            </a:r>
            <a:br>
              <a:rPr lang="en-US" dirty="0"/>
            </a:br>
            <a:r>
              <a:rPr lang="en-US" dirty="0"/>
              <a:t> 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/>
              <a:t>Jan 15: Session #1</a:t>
            </a:r>
          </a:p>
          <a:p>
            <a:pPr lvl="1"/>
            <a:r>
              <a:rPr lang="en-US" dirty="0"/>
              <a:t>Jan 22: Session #2</a:t>
            </a:r>
          </a:p>
          <a:p>
            <a:pPr lvl="1"/>
            <a:r>
              <a:rPr lang="en-US" dirty="0"/>
              <a:t>Jan 29: Session #3</a:t>
            </a:r>
          </a:p>
          <a:p>
            <a:pPr lvl="1"/>
            <a:r>
              <a:rPr lang="en-US" dirty="0"/>
              <a:t>Feb 05: Session #4</a:t>
            </a:r>
          </a:p>
          <a:p>
            <a:pPr lvl="1"/>
            <a:r>
              <a:rPr lang="en-US" dirty="0"/>
              <a:t>Feb 12: Session #5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Oct 30, 23:59 CET</a:t>
            </a:r>
            <a:r>
              <a:rPr lang="en-US" dirty="0">
                <a:solidFill>
                  <a:srgbClr val="000000"/>
                </a:solidFill>
              </a:rPr>
              <a:t> (in 2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~5 topics </a:t>
            </a:r>
            <a:r>
              <a:rPr lang="en-US" dirty="0"/>
              <a:t>by email to Patrick Damme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Nov 06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Jan 08, 23:59 CET</a:t>
            </a:r>
            <a:r>
              <a:rPr lang="en-US" dirty="0">
                <a:solidFill>
                  <a:srgbClr val="000000"/>
                </a:solidFill>
              </a:rPr>
              <a:t> (in 12 weeks)</a:t>
            </a:r>
          </a:p>
          <a:p>
            <a:pPr lvl="1"/>
            <a:r>
              <a:rPr lang="en-US" dirty="0"/>
              <a:t>Summary paper (PDF) by email to Patrick Damme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by email to Patrick Damme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2987</Words>
  <Application>Microsoft Office PowerPoint</Application>
  <PresentationFormat>Breitbild</PresentationFormat>
  <Paragraphs>404</Paragraphs>
  <Slides>29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500</cp:revision>
  <cp:lastPrinted>2021-03-24T16:10:50Z</cp:lastPrinted>
  <dcterms:created xsi:type="dcterms:W3CDTF">2023-02-25T13:39:16Z</dcterms:created>
  <dcterms:modified xsi:type="dcterms:W3CDTF">2023-10-16T06:57:16Z</dcterms:modified>
</cp:coreProperties>
</file>